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2" r:id="rId2"/>
    <p:sldId id="273" r:id="rId3"/>
    <p:sldId id="271" r:id="rId4"/>
    <p:sldId id="263" r:id="rId5"/>
    <p:sldId id="264" r:id="rId6"/>
    <p:sldId id="262" r:id="rId7"/>
    <p:sldId id="266" r:id="rId8"/>
    <p:sldId id="267" r:id="rId9"/>
    <p:sldId id="276" r:id="rId10"/>
    <p:sldId id="265" r:id="rId11"/>
    <p:sldId id="261" r:id="rId12"/>
    <p:sldId id="257" r:id="rId13"/>
    <p:sldId id="260" r:id="rId14"/>
    <p:sldId id="258" r:id="rId15"/>
    <p:sldId id="268" r:id="rId16"/>
    <p:sldId id="269" r:id="rId17"/>
    <p:sldId id="270" r:id="rId18"/>
    <p:sldId id="27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52" autoAdjust="0"/>
  </p:normalViewPr>
  <p:slideViewPr>
    <p:cSldViewPr snapToGrid="0" snapToObjects="1">
      <p:cViewPr varScale="1">
        <p:scale>
          <a:sx n="102" d="100"/>
          <a:sy n="102" d="100"/>
        </p:scale>
        <p:origin x="-17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5EC78-7F0C-C34B-9C24-7E6812947A39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3A030-F2FB-F243-8174-E9FC6DBDC2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41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Pods</a:t>
            </a:r>
            <a:r>
              <a:rPr lang="es-ES" dirty="0" smtClean="0"/>
              <a:t> are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smallest</a:t>
            </a:r>
            <a:r>
              <a:rPr lang="es-ES" dirty="0" smtClean="0"/>
              <a:t> </a:t>
            </a:r>
            <a:r>
              <a:rPr lang="es-ES" dirty="0" err="1" smtClean="0"/>
              <a:t>deployable</a:t>
            </a:r>
            <a:r>
              <a:rPr lang="es-ES" dirty="0" smtClean="0"/>
              <a:t> </a:t>
            </a:r>
            <a:r>
              <a:rPr lang="es-ES" dirty="0" err="1" smtClean="0"/>
              <a:t>units</a:t>
            </a:r>
            <a:r>
              <a:rPr lang="es-ES" dirty="0" smtClean="0"/>
              <a:t> in </a:t>
            </a:r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can be </a:t>
            </a:r>
            <a:r>
              <a:rPr lang="es-ES" dirty="0" err="1" smtClean="0"/>
              <a:t>created</a:t>
            </a:r>
            <a:r>
              <a:rPr lang="es-ES" dirty="0" smtClean="0"/>
              <a:t> </a:t>
            </a:r>
            <a:r>
              <a:rPr lang="es-ES" dirty="0" err="1" smtClean="0"/>
              <a:t>scheduled</a:t>
            </a:r>
            <a:r>
              <a:rPr lang="es-ES" dirty="0" smtClean="0"/>
              <a:t> and </a:t>
            </a:r>
            <a:r>
              <a:rPr lang="es-ES" dirty="0" err="1" smtClean="0"/>
              <a:t>managed</a:t>
            </a:r>
            <a:r>
              <a:rPr lang="es-ES" dirty="0" smtClean="0"/>
              <a:t>.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deploy</a:t>
            </a:r>
            <a:r>
              <a:rPr lang="es-ES" dirty="0" smtClean="0"/>
              <a:t> a single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dirty="0" err="1" smtClean="0"/>
              <a:t>deployed</a:t>
            </a:r>
            <a:r>
              <a:rPr lang="es-ES" dirty="0" smtClean="0"/>
              <a:t> in </a:t>
            </a:r>
            <a:r>
              <a:rPr lang="es-ES" dirty="0" err="1" smtClean="0"/>
              <a:t>its</a:t>
            </a:r>
            <a:r>
              <a:rPr lang="es-ES" dirty="0" smtClean="0"/>
              <a:t> </a:t>
            </a:r>
            <a:r>
              <a:rPr lang="es-ES" dirty="0" err="1" smtClean="0"/>
              <a:t>own</a:t>
            </a:r>
            <a:r>
              <a:rPr lang="es-ES" dirty="0" smtClean="0"/>
              <a:t>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 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thenewstack.io</a:t>
            </a:r>
            <a:r>
              <a:rPr lang="es-ES" dirty="0" smtClean="0"/>
              <a:t>/</a:t>
            </a:r>
            <a:r>
              <a:rPr lang="es-ES" dirty="0" err="1" smtClean="0"/>
              <a:t>containers-container-orchestration</a:t>
            </a:r>
            <a:r>
              <a:rPr lang="es-ES" dirty="0" smtClean="0"/>
              <a:t>/</a:t>
            </a:r>
          </a:p>
          <a:p>
            <a:endParaRPr lang="es-ES" dirty="0" smtClean="0"/>
          </a:p>
          <a:p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CLI </a:t>
            </a:r>
            <a:r>
              <a:rPr lang="es-ES" dirty="0" err="1" smtClean="0"/>
              <a:t>meets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needs</a:t>
            </a:r>
            <a:r>
              <a:rPr lang="es-ES" dirty="0" smtClean="0"/>
              <a:t> of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host,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falls</a:t>
            </a:r>
            <a:r>
              <a:rPr lang="es-ES" dirty="0" smtClean="0"/>
              <a:t> short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comes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hosts.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beyond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of individual </a:t>
            </a:r>
            <a:r>
              <a:rPr lang="es-ES" dirty="0" err="1" smtClean="0"/>
              <a:t>containers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must</a:t>
            </a:r>
            <a:r>
              <a:rPr lang="es-ES" dirty="0" smtClean="0"/>
              <a:t> </a:t>
            </a:r>
            <a:r>
              <a:rPr lang="es-ES" dirty="0" err="1" smtClean="0"/>
              <a:t>turn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extend</a:t>
            </a:r>
            <a:r>
              <a:rPr lang="es-ES" dirty="0" smtClean="0"/>
              <a:t> </a:t>
            </a:r>
            <a:r>
              <a:rPr lang="es-ES" dirty="0" err="1" smtClean="0"/>
              <a:t>lifecycle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</a:t>
            </a:r>
            <a:r>
              <a:rPr lang="es-ES" dirty="0" err="1" smtClean="0"/>
              <a:t>capabilities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complex</a:t>
            </a:r>
            <a:r>
              <a:rPr lang="es-ES" dirty="0" smtClean="0"/>
              <a:t>, </a:t>
            </a:r>
            <a:r>
              <a:rPr lang="es-ES" dirty="0" err="1" smtClean="0"/>
              <a:t>multi-container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dirty="0" err="1" smtClean="0"/>
              <a:t>cluster</a:t>
            </a:r>
            <a:r>
              <a:rPr lang="es-ES" dirty="0" smtClean="0"/>
              <a:t> of machines.</a:t>
            </a:r>
          </a:p>
          <a:p>
            <a:endParaRPr lang="es-ES" dirty="0" smtClean="0"/>
          </a:p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abstracting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host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users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treat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entire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as a single </a:t>
            </a:r>
            <a:r>
              <a:rPr lang="es-ES" dirty="0" err="1" smtClean="0"/>
              <a:t>deployment</a:t>
            </a:r>
            <a:r>
              <a:rPr lang="es-ES" dirty="0" smtClean="0"/>
              <a:t> target.</a:t>
            </a:r>
          </a:p>
          <a:p>
            <a:endParaRPr lang="es-ES" dirty="0" smtClean="0"/>
          </a:p>
          <a:p>
            <a:r>
              <a:rPr lang="es-ES" b="1" dirty="0" err="1" smtClean="0"/>
              <a:t>Scheduling</a:t>
            </a:r>
            <a:endParaRPr lang="es-ES" b="1" dirty="0" smtClean="0"/>
          </a:p>
          <a:p>
            <a:r>
              <a:rPr lang="es-ES" dirty="0" err="1" smtClean="0"/>
              <a:t>Deals</a:t>
            </a:r>
            <a:r>
              <a:rPr lang="es-ES" baseline="0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negotiating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and </a:t>
            </a:r>
            <a:r>
              <a:rPr lang="es-ES" dirty="0" err="1" smtClean="0"/>
              <a:t>launching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.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process</a:t>
            </a:r>
            <a:r>
              <a:rPr lang="es-ES" dirty="0" smtClean="0"/>
              <a:t> </a:t>
            </a:r>
            <a:r>
              <a:rPr lang="es-ES" dirty="0" err="1" smtClean="0"/>
              <a:t>involves</a:t>
            </a:r>
            <a:r>
              <a:rPr lang="es-ES" dirty="0" smtClean="0"/>
              <a:t> </a:t>
            </a:r>
            <a:r>
              <a:rPr lang="es-ES" dirty="0" err="1" smtClean="0"/>
              <a:t>selecting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appropriate</a:t>
            </a:r>
            <a:r>
              <a:rPr lang="es-ES" dirty="0" smtClean="0"/>
              <a:t> host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. </a:t>
            </a:r>
          </a:p>
          <a:p>
            <a:endParaRPr lang="es-ES" dirty="0" smtClean="0"/>
          </a:p>
          <a:p>
            <a:r>
              <a:rPr lang="es-ES" b="1" dirty="0" err="1" smtClean="0"/>
              <a:t>Discovery</a:t>
            </a:r>
            <a:endParaRPr lang="es-ES" b="1" dirty="0" smtClean="0"/>
          </a:p>
          <a:p>
            <a:r>
              <a:rPr lang="es-ES" dirty="0" smtClean="0"/>
              <a:t>In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consisting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running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hosts,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</a:t>
            </a:r>
            <a:r>
              <a:rPr lang="es-ES" dirty="0" err="1" smtClean="0"/>
              <a:t>becomes</a:t>
            </a:r>
            <a:r>
              <a:rPr lang="es-ES" dirty="0" smtClean="0"/>
              <a:t> </a:t>
            </a:r>
            <a:r>
              <a:rPr lang="es-ES" dirty="0" err="1" smtClean="0"/>
              <a:t>critical</a:t>
            </a:r>
            <a:r>
              <a:rPr lang="es-ES" dirty="0" smtClean="0"/>
              <a:t>. Web servers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dynamically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servers, and load </a:t>
            </a:r>
            <a:r>
              <a:rPr lang="es-ES" dirty="0" err="1" smtClean="0"/>
              <a:t>balancers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and </a:t>
            </a:r>
            <a:r>
              <a:rPr lang="es-ES" dirty="0" err="1" smtClean="0"/>
              <a:t>register</a:t>
            </a:r>
            <a:r>
              <a:rPr lang="es-ES" dirty="0" smtClean="0"/>
              <a:t> web servers.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provide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expect</a:t>
            </a:r>
            <a:r>
              <a:rPr lang="es-ES" dirty="0" smtClean="0"/>
              <a:t>,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key-value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, a </a:t>
            </a:r>
            <a:r>
              <a:rPr lang="es-ES" dirty="0" err="1" smtClean="0"/>
              <a:t>lightweight</a:t>
            </a:r>
            <a:r>
              <a:rPr lang="es-ES" dirty="0" smtClean="0"/>
              <a:t> DNS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mechanism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enable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smtClean="0"/>
              <a:t>Rules and </a:t>
            </a:r>
            <a:r>
              <a:rPr lang="es-ES" b="1" dirty="0" err="1" smtClean="0"/>
              <a:t>Constraints</a:t>
            </a:r>
            <a:endParaRPr lang="es-ES" b="1" dirty="0" smtClean="0"/>
          </a:p>
          <a:p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often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special</a:t>
            </a:r>
            <a:r>
              <a:rPr lang="es-ES" dirty="0" smtClean="0"/>
              <a:t> </a:t>
            </a:r>
            <a:r>
              <a:rPr lang="es-ES" dirty="0" err="1" smtClean="0"/>
              <a:t>policies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requirements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host </a:t>
            </a:r>
            <a:r>
              <a:rPr lang="es-ES" dirty="0" err="1" smtClean="0"/>
              <a:t>placement</a:t>
            </a:r>
            <a:r>
              <a:rPr lang="es-ES" dirty="0" smtClean="0"/>
              <a:t>, performance and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availability</a:t>
            </a:r>
            <a:r>
              <a:rPr lang="es-ES" dirty="0" smtClean="0"/>
              <a:t>.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example</a:t>
            </a:r>
            <a:r>
              <a:rPr lang="es-ES" dirty="0" smtClean="0"/>
              <a:t>, </a:t>
            </a:r>
            <a:r>
              <a:rPr lang="es-ES" dirty="0" err="1" smtClean="0"/>
              <a:t>it’s</a:t>
            </a:r>
            <a:r>
              <a:rPr lang="es-ES" dirty="0" smtClean="0"/>
              <a:t> </a:t>
            </a:r>
            <a:r>
              <a:rPr lang="es-ES" dirty="0" err="1" smtClean="0"/>
              <a:t>pointless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provision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master and </a:t>
            </a:r>
            <a:r>
              <a:rPr lang="es-ES" dirty="0" err="1" smtClean="0"/>
              <a:t>slave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host;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defeats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purpose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be a </a:t>
            </a:r>
            <a:r>
              <a:rPr lang="es-ES" dirty="0" err="1" smtClean="0"/>
              <a:t>good</a:t>
            </a:r>
            <a:r>
              <a:rPr lang="es-ES" dirty="0" smtClean="0"/>
              <a:t> idea </a:t>
            </a:r>
            <a:r>
              <a:rPr lang="es-ES" dirty="0" err="1" smtClean="0"/>
              <a:t>to</a:t>
            </a:r>
            <a:r>
              <a:rPr lang="es-ES" dirty="0" smtClean="0"/>
              <a:t> place in-</a:t>
            </a:r>
            <a:r>
              <a:rPr lang="es-ES" dirty="0" err="1" smtClean="0"/>
              <a:t>memory</a:t>
            </a:r>
            <a:r>
              <a:rPr lang="es-ES" dirty="0" smtClean="0"/>
              <a:t> cache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 as </a:t>
            </a:r>
            <a:r>
              <a:rPr lang="es-ES" dirty="0" err="1" smtClean="0"/>
              <a:t>the</a:t>
            </a:r>
            <a:r>
              <a:rPr lang="es-ES" dirty="0" smtClean="0"/>
              <a:t> web server.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support</a:t>
            </a:r>
            <a:r>
              <a:rPr lang="es-ES" dirty="0" smtClean="0"/>
              <a:t> </a:t>
            </a:r>
            <a:r>
              <a:rPr lang="es-ES" dirty="0" err="1" smtClean="0"/>
              <a:t>mechanisms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defining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affinity</a:t>
            </a:r>
            <a:r>
              <a:rPr lang="es-ES" dirty="0" smtClean="0"/>
              <a:t> and </a:t>
            </a:r>
            <a:r>
              <a:rPr lang="es-ES" dirty="0" err="1" smtClean="0"/>
              <a:t>constraints</a:t>
            </a:r>
            <a:r>
              <a:rPr lang="es-ES" dirty="0" smtClean="0"/>
              <a:t> of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Monitoring</a:t>
            </a:r>
            <a:endParaRPr lang="es-ES" b="1" dirty="0" smtClean="0"/>
          </a:p>
          <a:p>
            <a:r>
              <a:rPr lang="es-ES" dirty="0" err="1" smtClean="0"/>
              <a:t>Since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are </a:t>
            </a:r>
            <a:r>
              <a:rPr lang="es-ES" dirty="0" err="1" smtClean="0"/>
              <a:t>aware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,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uniquely</a:t>
            </a:r>
            <a:r>
              <a:rPr lang="es-ES" dirty="0" smtClean="0"/>
              <a:t> </a:t>
            </a:r>
            <a:r>
              <a:rPr lang="es-ES" dirty="0" err="1" smtClean="0"/>
              <a:t>able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track</a:t>
            </a:r>
            <a:r>
              <a:rPr lang="es-ES" dirty="0" smtClean="0"/>
              <a:t> and monitor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health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system’s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and hosts.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of host </a:t>
            </a:r>
            <a:r>
              <a:rPr lang="es-ES" dirty="0" err="1" smtClean="0"/>
              <a:t>failure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relocate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when</a:t>
            </a:r>
            <a:r>
              <a:rPr lang="es-ES" dirty="0" smtClean="0"/>
              <a:t> 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crashes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launch</a:t>
            </a:r>
            <a:r>
              <a:rPr lang="es-ES" dirty="0" smtClean="0"/>
              <a:t> a </a:t>
            </a:r>
            <a:r>
              <a:rPr lang="es-ES" dirty="0" err="1" smtClean="0"/>
              <a:t>replacement</a:t>
            </a:r>
            <a:r>
              <a:rPr lang="es-ES" dirty="0" smtClean="0"/>
              <a:t>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ensure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always</a:t>
            </a:r>
            <a:r>
              <a:rPr lang="es-ES" dirty="0" smtClean="0"/>
              <a:t> </a:t>
            </a:r>
            <a:r>
              <a:rPr lang="es-ES" dirty="0" err="1" smtClean="0"/>
              <a:t>matches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declared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developer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operator</a:t>
            </a:r>
            <a:r>
              <a:rPr lang="es-E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Marathon</a:t>
            </a:r>
            <a:r>
              <a:rPr lang="es-ES" dirty="0" smtClean="0"/>
              <a:t>:</a:t>
            </a:r>
            <a:r>
              <a:rPr lang="es-ES" baseline="0" dirty="0" smtClean="0"/>
              <a:t> </a:t>
            </a:r>
            <a:r>
              <a:rPr lang="es-ES" dirty="0" smtClean="0"/>
              <a:t>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r>
              <a:rPr lang="es-ES" dirty="0" smtClean="0"/>
              <a:t> (</a:t>
            </a:r>
            <a:r>
              <a:rPr lang="es-ES" dirty="0" err="1" smtClean="0"/>
              <a:t>Mesos</a:t>
            </a:r>
            <a:r>
              <a:rPr lang="es-ES" baseline="0" dirty="0" smtClean="0"/>
              <a:t> + </a:t>
            </a:r>
            <a:r>
              <a:rPr lang="es-ES" baseline="0" dirty="0" err="1" smtClean="0"/>
              <a:t>Marathong</a:t>
            </a:r>
            <a:r>
              <a:rPr lang="es-ES" baseline="0" dirty="0" smtClean="0"/>
              <a:t>)</a:t>
            </a:r>
          </a:p>
          <a:p>
            <a:r>
              <a:rPr lang="es-ES" baseline="0" dirty="0" err="1" smtClean="0"/>
              <a:t>Mesos</a:t>
            </a:r>
            <a:r>
              <a:rPr lang="es-ES" baseline="0" dirty="0" smtClean="0"/>
              <a:t>: Distribuir elásticamente aplicaciones y sistemas (tolerantes a fallos, alta disponibilidad)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kubernetes.io</a:t>
            </a:r>
            <a:r>
              <a:rPr lang="es-ES" dirty="0" smtClean="0"/>
              <a:t>/</a:t>
            </a:r>
            <a:r>
              <a:rPr lang="es-ES" dirty="0" err="1" smtClean="0"/>
              <a:t>docs</a:t>
            </a:r>
            <a:r>
              <a:rPr lang="es-ES" dirty="0" smtClean="0"/>
              <a:t>/</a:t>
            </a:r>
            <a:r>
              <a:rPr lang="es-ES" dirty="0" err="1" smtClean="0"/>
              <a:t>getting</a:t>
            </a:r>
            <a:r>
              <a:rPr lang="es-ES" dirty="0" smtClean="0"/>
              <a:t>-</a:t>
            </a:r>
            <a:r>
              <a:rPr lang="es-ES" dirty="0" err="1" smtClean="0"/>
              <a:t>started</a:t>
            </a:r>
            <a:r>
              <a:rPr lang="es-ES" dirty="0" smtClean="0"/>
              <a:t>-guides/#</a:t>
            </a:r>
            <a:r>
              <a:rPr lang="es-ES" dirty="0" err="1" smtClean="0"/>
              <a:t>turn-key-cloud-solutions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7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Se encuentra entre los proyectos con más contribuciones de todo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open </a:t>
            </a:r>
            <a:r>
              <a:rPr lang="es-ES" dirty="0" err="1" smtClean="0"/>
              <a:t>source</a:t>
            </a:r>
            <a:r>
              <a:rPr lang="es-ES" dirty="0" smtClean="0"/>
              <a:t> </a:t>
            </a:r>
            <a:r>
              <a:rPr lang="es-ES" dirty="0" err="1" smtClean="0"/>
              <a:t>giving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freedom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dirty="0" err="1" smtClean="0"/>
              <a:t>advantage</a:t>
            </a:r>
            <a:r>
              <a:rPr lang="es-ES" dirty="0" smtClean="0"/>
              <a:t> of </a:t>
            </a:r>
            <a:r>
              <a:rPr lang="es-ES" dirty="0" err="1" smtClean="0"/>
              <a:t>on-premise</a:t>
            </a:r>
            <a:r>
              <a:rPr lang="es-ES" dirty="0" smtClean="0"/>
              <a:t>, </a:t>
            </a:r>
            <a:r>
              <a:rPr lang="es-ES" dirty="0" err="1" smtClean="0"/>
              <a:t>hybrid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public</a:t>
            </a:r>
            <a:r>
              <a:rPr lang="es-ES" dirty="0" smtClean="0"/>
              <a:t> </a:t>
            </a:r>
            <a:r>
              <a:rPr lang="es-ES" dirty="0" err="1" smtClean="0"/>
              <a:t>cloud</a:t>
            </a:r>
            <a:r>
              <a:rPr lang="es-ES" dirty="0" smtClean="0"/>
              <a:t>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letting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effortlessly</a:t>
            </a:r>
            <a:r>
              <a:rPr lang="es-ES" dirty="0" smtClean="0"/>
              <a:t> </a:t>
            </a:r>
            <a:r>
              <a:rPr lang="es-ES" dirty="0" err="1" smtClean="0"/>
              <a:t>move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where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matters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12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0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22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45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89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22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09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20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2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44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55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77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0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32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Dosis"/>
          <a:ea typeface="+mj-ea"/>
          <a:cs typeface="Dosi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Dosis"/>
          <a:ea typeface="+mn-ea"/>
          <a:cs typeface="Dosi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Dosis"/>
          <a:ea typeface="+mn-ea"/>
          <a:cs typeface="Dosi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Dosis"/>
          <a:ea typeface="+mn-ea"/>
          <a:cs typeface="Dosi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Dosis"/>
          <a:ea typeface="+mn-ea"/>
          <a:cs typeface="Dosi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Dosis"/>
          <a:ea typeface="+mn-ea"/>
          <a:cs typeface="Dosi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ahider/kubernetes-javausergroup" TargetMode="External"/><Relationship Id="rId4" Type="http://schemas.openxmlformats.org/officeDocument/2006/relationships/hyperlink" Target="http://bit.ly/k8s-javausergroup" TargetMode="External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/>
          </p:cNvSpPr>
          <p:nvPr/>
        </p:nvSpPr>
        <p:spPr bwMode="auto">
          <a:xfrm>
            <a:off x="4189834" y="1055558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14" name="1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7" y="999738"/>
            <a:ext cx="3377493" cy="3377493"/>
          </a:xfrm>
          <a:prstGeom prst="rect">
            <a:avLst/>
          </a:prstGeom>
        </p:spPr>
      </p:pic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133895" y="4417809"/>
            <a:ext cx="3167636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52" y="4834616"/>
            <a:ext cx="724978" cy="7249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261" y="4557380"/>
            <a:ext cx="381000" cy="381000"/>
          </a:xfrm>
          <a:prstGeom prst="rect">
            <a:avLst/>
          </a:prstGeom>
        </p:spPr>
      </p:pic>
      <p:pic>
        <p:nvPicPr>
          <p:cNvPr id="19" name="Picture 18" descr="Logo_Kleer_GrisBlanc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78" y="3481909"/>
            <a:ext cx="3197580" cy="89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Roboto"/>
              </a:rPr>
              <a:t>Run</a:t>
            </a:r>
            <a:r>
              <a:rPr lang="es-ES" dirty="0">
                <a:cs typeface="Roboto"/>
              </a:rPr>
              <a:t> </a:t>
            </a:r>
            <a:r>
              <a:rPr lang="es-ES" dirty="0" err="1">
                <a:cs typeface="Roboto"/>
              </a:rPr>
              <a:t>Anywhere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 smtClean="0"/>
              <a:t>Cloud </a:t>
            </a:r>
            <a:r>
              <a:rPr lang="es-ES" b="1" dirty="0" err="1" smtClean="0"/>
              <a:t>Providers</a:t>
            </a:r>
            <a:r>
              <a:rPr lang="es-ES" b="1" dirty="0" smtClean="0"/>
              <a:t>: </a:t>
            </a:r>
            <a:r>
              <a:rPr lang="es-ES" dirty="0" smtClean="0"/>
              <a:t>GCE</a:t>
            </a:r>
            <a:r>
              <a:rPr lang="es-ES" dirty="0"/>
              <a:t>, AWS, </a:t>
            </a:r>
            <a:r>
              <a:rPr lang="es-ES" dirty="0" err="1"/>
              <a:t>Azure</a:t>
            </a:r>
            <a:r>
              <a:rPr lang="es-ES" dirty="0"/>
              <a:t>, </a:t>
            </a:r>
            <a:r>
              <a:rPr lang="es-ES" dirty="0" err="1" smtClean="0"/>
              <a:t>DigitalOcean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endParaRPr lang="es-ES" dirty="0" smtClean="0"/>
          </a:p>
          <a:p>
            <a:pPr marL="0" indent="0">
              <a:buNone/>
            </a:pPr>
            <a:r>
              <a:rPr lang="es-ES" sz="2400" i="1" dirty="0" err="1" smtClean="0">
                <a:solidFill>
                  <a:schemeClr val="accent1"/>
                </a:solidFill>
              </a:rPr>
              <a:t>export</a:t>
            </a:r>
            <a:r>
              <a:rPr lang="es-ES" sz="2400" i="1" dirty="0" smtClean="0">
                <a:solidFill>
                  <a:schemeClr val="accent1"/>
                </a:solidFill>
              </a:rPr>
              <a:t> KUBERNETES_PROVIDER=&lt;</a:t>
            </a:r>
            <a:r>
              <a:rPr lang="es-ES" sz="2400" i="1" dirty="0" err="1" smtClean="0">
                <a:solidFill>
                  <a:schemeClr val="accent1"/>
                </a:solidFill>
              </a:rPr>
              <a:t>your_provider</a:t>
            </a:r>
            <a:r>
              <a:rPr lang="es-ES" sz="2400" i="1" dirty="0" smtClean="0">
                <a:solidFill>
                  <a:schemeClr val="accent1"/>
                </a:solidFill>
              </a:rPr>
              <a:t>&gt;; </a:t>
            </a:r>
            <a:r>
              <a:rPr lang="es-ES" sz="2400" i="1" dirty="0" err="1" smtClean="0">
                <a:solidFill>
                  <a:schemeClr val="accent1"/>
                </a:solidFill>
              </a:rPr>
              <a:t>curl</a:t>
            </a:r>
            <a:r>
              <a:rPr lang="es-ES" sz="2400" i="1" dirty="0" smtClean="0">
                <a:solidFill>
                  <a:schemeClr val="accent1"/>
                </a:solidFill>
              </a:rPr>
              <a:t> -</a:t>
            </a:r>
            <a:r>
              <a:rPr lang="es-ES" sz="2400" i="1" dirty="0" err="1" smtClean="0">
                <a:solidFill>
                  <a:schemeClr val="accent1"/>
                </a:solidFill>
              </a:rPr>
              <a:t>sS</a:t>
            </a:r>
            <a:r>
              <a:rPr lang="es-ES" sz="2400" i="1" dirty="0" smtClean="0">
                <a:solidFill>
                  <a:schemeClr val="accent1"/>
                </a:solidFill>
              </a:rPr>
              <a:t> </a:t>
            </a:r>
            <a:r>
              <a:rPr lang="es-ES" sz="2400" i="1" dirty="0" err="1" smtClean="0">
                <a:solidFill>
                  <a:schemeClr val="accent1"/>
                </a:solidFill>
              </a:rPr>
              <a:t>https</a:t>
            </a:r>
            <a:r>
              <a:rPr lang="es-ES" sz="2400" i="1" dirty="0" smtClean="0">
                <a:solidFill>
                  <a:schemeClr val="accent1"/>
                </a:solidFill>
              </a:rPr>
              <a:t>://get.k8s.io | </a:t>
            </a:r>
            <a:r>
              <a:rPr lang="es-ES" sz="2400" i="1" dirty="0" err="1" smtClean="0">
                <a:solidFill>
                  <a:schemeClr val="accent1"/>
                </a:solidFill>
              </a:rPr>
              <a:t>bash</a:t>
            </a:r>
            <a:endParaRPr lang="es-ES" sz="2400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b="1" dirty="0" err="1" smtClean="0"/>
              <a:t>On-Premise</a:t>
            </a:r>
            <a:r>
              <a:rPr lang="es-ES" dirty="0" smtClean="0"/>
              <a:t>: </a:t>
            </a:r>
            <a:r>
              <a:rPr lang="es-ES" dirty="0" err="1"/>
              <a:t>Centos</a:t>
            </a:r>
            <a:r>
              <a:rPr lang="es-ES" dirty="0"/>
              <a:t>, </a:t>
            </a:r>
            <a:r>
              <a:rPr lang="es-ES" dirty="0" err="1" smtClean="0"/>
              <a:t>Fedora</a:t>
            </a:r>
            <a:r>
              <a:rPr lang="es-ES" dirty="0" smtClean="0"/>
              <a:t>, Ubuntu, </a:t>
            </a:r>
            <a:r>
              <a:rPr lang="es-ES" dirty="0" err="1" smtClean="0"/>
              <a:t>CoreOS</a:t>
            </a:r>
            <a:r>
              <a:rPr lang="es-ES" dirty="0" smtClean="0"/>
              <a:t>, </a:t>
            </a:r>
            <a:r>
              <a:rPr lang="es-ES" dirty="0" err="1"/>
              <a:t>Vagrant</a:t>
            </a:r>
            <a:r>
              <a:rPr lang="es-ES" dirty="0"/>
              <a:t>, </a:t>
            </a:r>
            <a:r>
              <a:rPr lang="es-ES" dirty="0" err="1"/>
              <a:t>etc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b="1" dirty="0" err="1" smtClean="0"/>
              <a:t>Hosted</a:t>
            </a:r>
            <a:r>
              <a:rPr lang="es-ES" b="1" dirty="0" smtClean="0"/>
              <a:t> </a:t>
            </a:r>
            <a:r>
              <a:rPr lang="es-ES" b="1" dirty="0" err="1" smtClean="0"/>
              <a:t>Solutions</a:t>
            </a:r>
            <a:r>
              <a:rPr lang="es-ES" b="1" dirty="0" smtClean="0"/>
              <a:t>: </a:t>
            </a:r>
            <a:r>
              <a:rPr lang="es-ES" dirty="0" smtClean="0"/>
              <a:t>Google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RedHat</a:t>
            </a:r>
            <a:r>
              <a:rPr lang="es-ES" dirty="0" smtClean="0"/>
              <a:t> </a:t>
            </a:r>
            <a:r>
              <a:rPr lang="es-ES" dirty="0" err="1"/>
              <a:t>OpenShift</a:t>
            </a:r>
            <a:r>
              <a:rPr lang="es-ES" dirty="0"/>
              <a:t>, </a:t>
            </a:r>
            <a:r>
              <a:rPr lang="es-ES" dirty="0" err="1"/>
              <a:t>CoreOS</a:t>
            </a:r>
            <a:r>
              <a:rPr lang="es-ES" dirty="0"/>
              <a:t> </a:t>
            </a:r>
            <a:r>
              <a:rPr lang="es-ES" dirty="0" err="1"/>
              <a:t>Tectonic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smtClean="0"/>
              <a:t>Localmente</a:t>
            </a:r>
            <a:r>
              <a:rPr lang="es-ES" dirty="0" smtClean="0"/>
              <a:t> para desarrollar o probar (</a:t>
            </a:r>
            <a:r>
              <a:rPr lang="es-ES" dirty="0" err="1"/>
              <a:t>Minikube</a:t>
            </a:r>
            <a:r>
              <a:rPr lang="es-ES" dirty="0" smtClean="0"/>
              <a:t>) en </a:t>
            </a:r>
            <a:r>
              <a:rPr lang="es-ES" dirty="0" err="1" smtClean="0"/>
              <a:t>MacOS</a:t>
            </a:r>
            <a:r>
              <a:rPr lang="es-ES" dirty="0" smtClean="0"/>
              <a:t> ,Linux o Windows, utilizando </a:t>
            </a:r>
            <a:r>
              <a:rPr lang="es-ES" dirty="0" err="1" smtClean="0"/>
              <a:t>VirtualBox</a:t>
            </a:r>
            <a:r>
              <a:rPr lang="es-ES" dirty="0" smtClean="0"/>
              <a:t> o </a:t>
            </a:r>
            <a:r>
              <a:rPr lang="es-ES" dirty="0" err="1" smtClean="0"/>
              <a:t>VMWare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407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454713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/>
              <a:t>Colección de máquinas que son tratadas como una sola unidad lógica por </a:t>
            </a:r>
            <a:r>
              <a:rPr lang="es-ES" dirty="0" err="1" smtClean="0"/>
              <a:t>Kubernetes</a:t>
            </a:r>
            <a:r>
              <a:rPr lang="es-ES" dirty="0" smtClean="0"/>
              <a:t>.</a:t>
            </a:r>
          </a:p>
          <a:p>
            <a:r>
              <a:rPr lang="es-ES" sz="2800" dirty="0" err="1" smtClean="0"/>
              <a:t>Docker</a:t>
            </a:r>
            <a:endParaRPr lang="es-ES" sz="2800" dirty="0" smtClean="0"/>
          </a:p>
          <a:p>
            <a:r>
              <a:rPr lang="es-ES" sz="2800" dirty="0" err="1" smtClean="0"/>
              <a:t>Kubernetes</a:t>
            </a:r>
            <a:r>
              <a:rPr lang="es-ES" sz="2800" dirty="0" smtClean="0"/>
              <a:t> </a:t>
            </a:r>
            <a:r>
              <a:rPr lang="es-ES" sz="2800" dirty="0" err="1" smtClean="0"/>
              <a:t>Agents</a:t>
            </a:r>
            <a:r>
              <a:rPr lang="es-ES" sz="2800" dirty="0" smtClean="0"/>
              <a:t> (</a:t>
            </a:r>
            <a:r>
              <a:rPr lang="es-ES" sz="2800" dirty="0" err="1" smtClean="0"/>
              <a:t>kubelet</a:t>
            </a:r>
            <a:r>
              <a:rPr lang="es-ES" sz="2800" dirty="0" smtClean="0"/>
              <a:t>, proxy)</a:t>
            </a:r>
            <a:endParaRPr lang="es-ES" sz="2800" dirty="0"/>
          </a:p>
        </p:txBody>
      </p:sp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1823897" y="3925044"/>
            <a:ext cx="1415527" cy="2192376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3239424" y="3925044"/>
            <a:ext cx="1415527" cy="2192376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54951" y="3925044"/>
            <a:ext cx="1415527" cy="2192376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070478" y="3925044"/>
            <a:ext cx="1415527" cy="21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Pods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074"/>
            <a:ext cx="8229600" cy="122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/>
              <a:t>Mínima unidad lógica desplegable en </a:t>
            </a:r>
            <a:r>
              <a:rPr lang="es-ES" sz="3600" dirty="0" err="1" smtClean="0"/>
              <a:t>Kubernetes</a:t>
            </a:r>
            <a:r>
              <a:rPr lang="es-ES" sz="3600" dirty="0" smtClean="0"/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46706" y="3189095"/>
            <a:ext cx="3240094" cy="224669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ounded Rectangle 5"/>
          <p:cNvSpPr/>
          <p:nvPr/>
        </p:nvSpPr>
        <p:spPr>
          <a:xfrm>
            <a:off x="5825752" y="3671680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09590" y="3021064"/>
            <a:ext cx="1914326" cy="400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25752" y="4322802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chemeClr val="tx1"/>
                </a:solidFill>
              </a:rPr>
              <a:t>Sidecar </a:t>
            </a:r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4048" y="4907272"/>
            <a:ext cx="753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Pod</a:t>
            </a:r>
            <a:endParaRPr lang="es-ES" sz="2400" dirty="0"/>
          </a:p>
        </p:txBody>
      </p:sp>
      <p:sp>
        <p:nvSpPr>
          <p:cNvPr id="11" name="Can 10"/>
          <p:cNvSpPr/>
          <p:nvPr/>
        </p:nvSpPr>
        <p:spPr>
          <a:xfrm>
            <a:off x="6505436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GCE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7119637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NFS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7741925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AWS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97082" y="2897652"/>
            <a:ext cx="4479659" cy="3148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Contienen un grupo de contenedores </a:t>
            </a:r>
            <a:r>
              <a:rPr lang="es-ES" sz="2400" dirty="0" err="1"/>
              <a:t>co</a:t>
            </a:r>
            <a:r>
              <a:rPr lang="es-ES" sz="2400" dirty="0"/>
              <a:t>-localizados (usualmente uno) y volúmenes</a:t>
            </a:r>
            <a:r>
              <a:rPr lang="es-ES" sz="2400" dirty="0" smtClean="0"/>
              <a:t>.</a:t>
            </a:r>
          </a:p>
          <a:p>
            <a:pPr marL="0" indent="0">
              <a:buNone/>
            </a:pPr>
            <a:endParaRPr lang="es-ES" sz="2400" dirty="0" smtClean="0"/>
          </a:p>
          <a:p>
            <a:r>
              <a:rPr lang="es-ES" sz="2400" dirty="0" smtClean="0"/>
              <a:t>Share </a:t>
            </a:r>
            <a:r>
              <a:rPr lang="es-ES" sz="2400" dirty="0" err="1"/>
              <a:t>N</a:t>
            </a:r>
            <a:r>
              <a:rPr lang="es-ES" sz="2400" dirty="0" err="1" smtClean="0"/>
              <a:t>amespace</a:t>
            </a:r>
            <a:r>
              <a:rPr lang="es-ES" sz="2400" dirty="0" smtClean="0"/>
              <a:t>, </a:t>
            </a:r>
            <a:r>
              <a:rPr lang="es-ES" sz="2400" dirty="0" err="1" smtClean="0"/>
              <a:t>Ip</a:t>
            </a:r>
            <a:r>
              <a:rPr lang="es-ES" sz="2400" dirty="0" smtClean="0"/>
              <a:t> por </a:t>
            </a:r>
            <a:r>
              <a:rPr lang="es-ES" sz="2400" dirty="0" err="1" smtClean="0"/>
              <a:t>Pod</a:t>
            </a:r>
            <a:r>
              <a:rPr lang="es-ES" sz="2400" dirty="0" smtClean="0"/>
              <a:t>, </a:t>
            </a:r>
            <a:r>
              <a:rPr lang="es-ES" sz="2400" dirty="0" err="1" smtClean="0"/>
              <a:t>localhost</a:t>
            </a:r>
            <a:r>
              <a:rPr lang="es-ES" sz="2400" dirty="0" smtClean="0"/>
              <a:t> dentro del POD</a:t>
            </a:r>
          </a:p>
        </p:txBody>
      </p:sp>
    </p:spTree>
    <p:extLst>
      <p:ext uri="{BB962C8B-B14F-4D97-AF65-F5344CB8AC3E}">
        <p14:creationId xmlns:p14="http://schemas.microsoft.com/office/powerpoint/2010/main" val="274264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8331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- Elige el lugar y levanta el </a:t>
            </a:r>
            <a:r>
              <a:rPr lang="es-ES" dirty="0" err="1" smtClean="0"/>
              <a:t>Pod</a:t>
            </a:r>
            <a:r>
              <a:rPr lang="es-ES" dirty="0" smtClean="0"/>
              <a:t> dentro de los nodos.</a:t>
            </a:r>
          </a:p>
          <a:p>
            <a:pPr marL="0" indent="0">
              <a:buNone/>
            </a:pPr>
            <a:r>
              <a:rPr lang="es-ES" dirty="0" smtClean="0"/>
              <a:t>- El mejor lugar es elegido en base a los requerimientos del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421738" y="3614458"/>
            <a:ext cx="4300524" cy="2581488"/>
            <a:chOff x="2607810" y="3614458"/>
            <a:chExt cx="4300524" cy="2581488"/>
          </a:xfrm>
        </p:grpSpPr>
        <p:pic>
          <p:nvPicPr>
            <p:cNvPr id="4" name="Picture 3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2607810" y="3974458"/>
              <a:ext cx="1075131" cy="1665169"/>
            </a:xfrm>
            <a:prstGeom prst="rect">
              <a:avLst/>
            </a:prstGeom>
          </p:spPr>
        </p:pic>
        <p:pic>
          <p:nvPicPr>
            <p:cNvPr id="5" name="Picture 4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3682941" y="3974458"/>
              <a:ext cx="1075131" cy="1665169"/>
            </a:xfrm>
            <a:prstGeom prst="rect">
              <a:avLst/>
            </a:prstGeom>
          </p:spPr>
        </p:pic>
        <p:pic>
          <p:nvPicPr>
            <p:cNvPr id="6" name="Picture 5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4758072" y="3974458"/>
              <a:ext cx="1075131" cy="1665169"/>
            </a:xfrm>
            <a:prstGeom prst="rect">
              <a:avLst/>
            </a:prstGeom>
          </p:spPr>
        </p:pic>
        <p:pic>
          <p:nvPicPr>
            <p:cNvPr id="7" name="Picture 6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5833203" y="3974458"/>
              <a:ext cx="1075131" cy="1665169"/>
            </a:xfrm>
            <a:prstGeom prst="rect">
              <a:avLst/>
            </a:prstGeom>
          </p:spPr>
        </p:pic>
        <p:pic>
          <p:nvPicPr>
            <p:cNvPr id="8" name="Picture 7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582" y="5639626"/>
              <a:ext cx="683999" cy="556319"/>
            </a:xfrm>
            <a:prstGeom prst="rect">
              <a:avLst/>
            </a:prstGeom>
          </p:spPr>
        </p:pic>
        <p:pic>
          <p:nvPicPr>
            <p:cNvPr id="9" name="Picture 8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013" y="5639627"/>
              <a:ext cx="683999" cy="556319"/>
            </a:xfrm>
            <a:prstGeom prst="rect">
              <a:avLst/>
            </a:prstGeom>
          </p:spPr>
        </p:pic>
        <p:pic>
          <p:nvPicPr>
            <p:cNvPr id="10" name="Picture 9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769" y="5639626"/>
              <a:ext cx="683999" cy="556319"/>
            </a:xfrm>
            <a:prstGeom prst="rect">
              <a:avLst/>
            </a:prstGeom>
          </p:spPr>
        </p:pic>
        <p:pic>
          <p:nvPicPr>
            <p:cNvPr id="11" name="Picture 10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638" y="5639627"/>
              <a:ext cx="683999" cy="556319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850103" y="3614458"/>
              <a:ext cx="756000" cy="360000"/>
            </a:xfrm>
            <a:prstGeom prst="roundRect">
              <a:avLst>
                <a:gd name="adj" fmla="val 112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 smtClean="0">
                  <a:solidFill>
                    <a:schemeClr val="bg1"/>
                  </a:solidFill>
                </a:rPr>
                <a:t>Pod</a:t>
              </a:r>
              <a:endParaRPr lang="es-E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69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942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err="1" smtClean="0"/>
              <a:t>Service</a:t>
            </a:r>
            <a:r>
              <a:rPr lang="es-ES" sz="3600" dirty="0" smtClean="0"/>
              <a:t> </a:t>
            </a:r>
            <a:r>
              <a:rPr lang="es-ES" sz="3600" dirty="0" err="1" smtClean="0"/>
              <a:t>Discovery</a:t>
            </a:r>
            <a:r>
              <a:rPr lang="es-ES" sz="3600" dirty="0" smtClean="0"/>
              <a:t> para los </a:t>
            </a:r>
            <a:r>
              <a:rPr lang="es-ES" sz="3600" dirty="0" err="1" smtClean="0"/>
              <a:t>Pods</a:t>
            </a:r>
            <a:r>
              <a:rPr lang="es-ES" sz="3600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37779" y="2599709"/>
            <a:ext cx="44458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Endpoints</a:t>
            </a:r>
            <a:r>
              <a:rPr lang="es-ES" sz="2800" dirty="0">
                <a:latin typeface="Dosis"/>
                <a:cs typeface="Dosis"/>
              </a:rPr>
              <a:t> persistentes para los </a:t>
            </a:r>
            <a:r>
              <a:rPr lang="es-ES" sz="2800" dirty="0" err="1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s-ES" sz="2800" dirty="0" smtClean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smtClean="0">
                <a:latin typeface="Dosis"/>
                <a:cs typeface="Dosis"/>
              </a:rPr>
              <a:t>Define una política de acceso </a:t>
            </a:r>
            <a:r>
              <a:rPr lang="es-ES" sz="2400" dirty="0" smtClean="0">
                <a:latin typeface="Dosis"/>
                <a:cs typeface="Dosis"/>
              </a:rPr>
              <a:t>(</a:t>
            </a:r>
            <a:r>
              <a:rPr lang="es-ES" sz="2400" dirty="0" err="1" smtClean="0">
                <a:latin typeface="Dosis"/>
                <a:cs typeface="Dosis"/>
              </a:rPr>
              <a:t>Node</a:t>
            </a:r>
            <a:r>
              <a:rPr lang="es-ES" sz="2400" dirty="0" smtClean="0">
                <a:latin typeface="Dosis"/>
                <a:cs typeface="Dosis"/>
              </a:rPr>
              <a:t> Port, Load </a:t>
            </a:r>
            <a:r>
              <a:rPr lang="es-ES" sz="2400" dirty="0" err="1" smtClean="0">
                <a:latin typeface="Dosis"/>
                <a:cs typeface="Dosis"/>
              </a:rPr>
              <a:t>Balancer</a:t>
            </a:r>
            <a:r>
              <a:rPr lang="es-ES" sz="2400" dirty="0" smtClean="0">
                <a:latin typeface="Dosis"/>
                <a:cs typeface="Dosis"/>
              </a:rPr>
              <a:t>, etc.)</a:t>
            </a:r>
          </a:p>
          <a:p>
            <a:pPr marL="285750" indent="-285750">
              <a:buFont typeface="Arial"/>
              <a:buChar char="•"/>
            </a:pPr>
            <a:endParaRPr lang="es-ES" sz="2800" dirty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Backend</a:t>
            </a:r>
            <a:r>
              <a:rPr lang="es-ES" sz="2800" dirty="0">
                <a:latin typeface="Dosis"/>
                <a:cs typeface="Dosis"/>
              </a:rPr>
              <a:t> dinámico basado en </a:t>
            </a:r>
            <a:r>
              <a:rPr lang="es-ES" sz="2800" dirty="0" err="1">
                <a:latin typeface="Dosis"/>
                <a:cs typeface="Dosis"/>
              </a:rPr>
              <a:t>Labels</a:t>
            </a:r>
            <a:r>
              <a:rPr lang="es-ES" sz="2800" dirty="0">
                <a:latin typeface="Dosis"/>
                <a:cs typeface="Dosis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66195" y="4364647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ounded Rectangle 6"/>
          <p:cNvSpPr/>
          <p:nvPr/>
        </p:nvSpPr>
        <p:spPr>
          <a:xfrm>
            <a:off x="5166143" y="4652128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15868" y="4199206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9105" y="5031256"/>
            <a:ext cx="615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7052382" y="4364647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ounded Rectangle 14"/>
          <p:cNvSpPr/>
          <p:nvPr/>
        </p:nvSpPr>
        <p:spPr>
          <a:xfrm>
            <a:off x="7252330" y="4652128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02055" y="4199206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10.1.0.2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5292" y="5031256"/>
            <a:ext cx="615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9" name="Rounded Rectangle 18"/>
          <p:cNvSpPr/>
          <p:nvPr/>
        </p:nvSpPr>
        <p:spPr>
          <a:xfrm>
            <a:off x="5982998" y="3031478"/>
            <a:ext cx="1709158" cy="512955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rgbClr val="000000"/>
                </a:solidFill>
              </a:rPr>
              <a:t>Service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71578" y="2808316"/>
            <a:ext cx="1331999" cy="33088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10.8.244.60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9" idx="2"/>
            <a:endCxn id="8" idx="0"/>
          </p:cNvCxnSpPr>
          <p:nvPr/>
        </p:nvCxnSpPr>
        <p:spPr>
          <a:xfrm flipH="1">
            <a:off x="5820774" y="3544433"/>
            <a:ext cx="1016803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16" idx="0"/>
          </p:cNvCxnSpPr>
          <p:nvPr/>
        </p:nvCxnSpPr>
        <p:spPr>
          <a:xfrm>
            <a:off x="6837577" y="3544433"/>
            <a:ext cx="1069384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5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Controllers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9367"/>
            <a:ext cx="4030918" cy="3188067"/>
          </a:xfrm>
        </p:spPr>
        <p:txBody>
          <a:bodyPr/>
          <a:lstStyle/>
          <a:p>
            <a:r>
              <a:rPr lang="es-ES" sz="2800" dirty="0" smtClean="0"/>
              <a:t>Asegura que un número especificado de “Replicas” siempre se estén ejecutando.</a:t>
            </a:r>
          </a:p>
          <a:p>
            <a:endParaRPr lang="es-ES" sz="2800" dirty="0" smtClean="0"/>
          </a:p>
          <a:p>
            <a:r>
              <a:rPr lang="es-ES" sz="2800" dirty="0" err="1" smtClean="0"/>
              <a:t>Self</a:t>
            </a:r>
            <a:r>
              <a:rPr lang="es-ES" sz="2800" dirty="0" smtClean="0"/>
              <a:t> </a:t>
            </a:r>
            <a:r>
              <a:rPr lang="es-ES" sz="2800" dirty="0" err="1" smtClean="0"/>
              <a:t>Healing</a:t>
            </a:r>
            <a:r>
              <a:rPr lang="es-ES" sz="2800" dirty="0" smtClean="0"/>
              <a:t>.</a:t>
            </a:r>
          </a:p>
          <a:p>
            <a:pPr>
              <a:buFontTx/>
              <a:buChar char="-"/>
            </a:pPr>
            <a:endParaRPr lang="es-ES" dirty="0" smtClean="0"/>
          </a:p>
        </p:txBody>
      </p:sp>
      <p:pic>
        <p:nvPicPr>
          <p:cNvPr id="4" name="Picture 3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03568" y="3573017"/>
            <a:ext cx="1075131" cy="1665169"/>
          </a:xfrm>
          <a:prstGeom prst="rect">
            <a:avLst/>
          </a:prstGeom>
        </p:spPr>
      </p:pic>
      <p:pic>
        <p:nvPicPr>
          <p:cNvPr id="5" name="Picture 4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5678699" y="3573017"/>
            <a:ext cx="1075131" cy="1665169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753830" y="3573017"/>
            <a:ext cx="1075131" cy="1665169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7828961" y="3573017"/>
            <a:ext cx="1075131" cy="1665169"/>
          </a:xfrm>
          <a:prstGeom prst="rect">
            <a:avLst/>
          </a:prstGeom>
        </p:spPr>
      </p:pic>
      <p:pic>
        <p:nvPicPr>
          <p:cNvPr id="8" name="Picture 7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40" y="5238185"/>
            <a:ext cx="683999" cy="556319"/>
          </a:xfrm>
          <a:prstGeom prst="rect">
            <a:avLst/>
          </a:prstGeom>
        </p:spPr>
      </p:pic>
      <p:pic>
        <p:nvPicPr>
          <p:cNvPr id="9" name="Picture 8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1" y="5238186"/>
            <a:ext cx="683999" cy="556319"/>
          </a:xfrm>
          <a:prstGeom prst="rect">
            <a:avLst/>
          </a:prstGeom>
        </p:spPr>
      </p:pic>
      <p:pic>
        <p:nvPicPr>
          <p:cNvPr id="10" name="Picture 9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27" y="5238185"/>
            <a:ext cx="683999" cy="55631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2876" y="1680451"/>
            <a:ext cx="7818249" cy="642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3600" dirty="0" smtClean="0">
                <a:latin typeface="Dosis"/>
                <a:cs typeface="Dosis"/>
              </a:rPr>
              <a:t>Maneja un conjunto replicado de </a:t>
            </a:r>
            <a:r>
              <a:rPr lang="es-ES" sz="3600" dirty="0" err="1" smtClean="0">
                <a:latin typeface="Dosis"/>
                <a:cs typeface="Dosis"/>
              </a:rPr>
              <a:t>Pods</a:t>
            </a:r>
            <a:r>
              <a:rPr lang="es-ES" sz="3600" dirty="0" smtClean="0">
                <a:latin typeface="Dosis"/>
                <a:cs typeface="Dosis"/>
              </a:rPr>
              <a:t>.</a:t>
            </a:r>
          </a:p>
        </p:txBody>
      </p:sp>
      <p:pic>
        <p:nvPicPr>
          <p:cNvPr id="12" name="Picture 11" descr="heartbeat-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48" y="5166035"/>
            <a:ext cx="684000" cy="684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63133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5838264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5" name="Rounded Rectangle 14"/>
          <p:cNvSpPr/>
          <p:nvPr/>
        </p:nvSpPr>
        <p:spPr>
          <a:xfrm>
            <a:off x="7988526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68" y="4399087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s-ES" sz="7200" dirty="0" err="1" smtClean="0"/>
              <a:t>Kubernetes</a:t>
            </a:r>
            <a:r>
              <a:rPr lang="es-ES" sz="7200" dirty="0" smtClean="0"/>
              <a:t> Demo</a:t>
            </a:r>
            <a:endParaRPr lang="es-ES" sz="7200" dirty="0"/>
          </a:p>
        </p:txBody>
      </p:sp>
      <p:pic>
        <p:nvPicPr>
          <p:cNvPr id="6" name="Picture 5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27" y="595111"/>
            <a:ext cx="3647397" cy="36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- Beneficios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4064213" cy="4401202"/>
          </a:xfrm>
        </p:spPr>
        <p:txBody>
          <a:bodyPr>
            <a:noAutofit/>
          </a:bodyPr>
          <a:lstStyle/>
          <a:p>
            <a:r>
              <a:rPr lang="es-ES" sz="2800" dirty="0" err="1" smtClean="0"/>
              <a:t>Naming</a:t>
            </a:r>
            <a:r>
              <a:rPr lang="es-ES" sz="2800" dirty="0" smtClean="0"/>
              <a:t> </a:t>
            </a:r>
            <a:r>
              <a:rPr lang="es-ES" sz="2800" dirty="0"/>
              <a:t>and </a:t>
            </a:r>
            <a:r>
              <a:rPr lang="es-ES" sz="2800" dirty="0" err="1"/>
              <a:t>Discovery</a:t>
            </a:r>
            <a:endParaRPr lang="es-ES" sz="2800" dirty="0"/>
          </a:p>
          <a:p>
            <a:r>
              <a:rPr lang="es-ES" sz="2800" dirty="0" err="1"/>
              <a:t>Replicate</a:t>
            </a:r>
            <a:r>
              <a:rPr lang="es-ES" sz="2800" dirty="0"/>
              <a:t> </a:t>
            </a:r>
            <a:r>
              <a:rPr lang="es-ES" sz="2800" dirty="0" err="1"/>
              <a:t>instances</a:t>
            </a:r>
            <a:endParaRPr lang="es-ES" sz="2800" dirty="0"/>
          </a:p>
          <a:p>
            <a:r>
              <a:rPr lang="es-ES" sz="2800" dirty="0"/>
              <a:t>Horizontal auto-</a:t>
            </a:r>
            <a:r>
              <a:rPr lang="es-ES" sz="2800" dirty="0" err="1"/>
              <a:t>scaling</a:t>
            </a:r>
            <a:endParaRPr lang="es-ES" sz="2800" dirty="0"/>
          </a:p>
          <a:p>
            <a:r>
              <a:rPr lang="es-ES" sz="2800" dirty="0" err="1"/>
              <a:t>Health</a:t>
            </a:r>
            <a:r>
              <a:rPr lang="es-ES" sz="2800" dirty="0"/>
              <a:t> </a:t>
            </a:r>
            <a:r>
              <a:rPr lang="es-ES" sz="2800" dirty="0" err="1"/>
              <a:t>Checking</a:t>
            </a:r>
            <a:endParaRPr lang="es-ES" sz="2800" dirty="0"/>
          </a:p>
          <a:p>
            <a:r>
              <a:rPr lang="es-ES" sz="2800" dirty="0" err="1"/>
              <a:t>Resource</a:t>
            </a:r>
            <a:r>
              <a:rPr lang="es-ES" sz="2800" dirty="0"/>
              <a:t> </a:t>
            </a:r>
            <a:r>
              <a:rPr lang="es-ES" sz="2800" dirty="0" err="1"/>
              <a:t>Monitoring</a:t>
            </a:r>
            <a:endParaRPr lang="es-ES" sz="2800" dirty="0"/>
          </a:p>
          <a:p>
            <a:r>
              <a:rPr lang="es-ES" sz="2800" dirty="0" err="1"/>
              <a:t>Logging</a:t>
            </a:r>
            <a:r>
              <a:rPr lang="es-ES" sz="2800" dirty="0"/>
              <a:t> </a:t>
            </a:r>
            <a:r>
              <a:rPr lang="es-ES" sz="2800" dirty="0" err="1"/>
              <a:t>Visualization</a:t>
            </a:r>
            <a:endParaRPr lang="es-ES" sz="2800" dirty="0"/>
          </a:p>
          <a:p>
            <a:r>
              <a:rPr lang="es-ES" sz="2800" dirty="0"/>
              <a:t>Mount Storage </a:t>
            </a:r>
            <a:r>
              <a:rPr lang="es-ES" sz="2800" dirty="0" err="1" smtClean="0"/>
              <a:t>Systems</a:t>
            </a:r>
            <a:endParaRPr lang="es-ES" sz="2800" dirty="0" smtClean="0"/>
          </a:p>
          <a:p>
            <a:r>
              <a:rPr lang="es-ES" sz="2800" dirty="0" err="1"/>
              <a:t>Declarative</a:t>
            </a:r>
            <a:r>
              <a:rPr lang="es-ES" sz="2800" dirty="0"/>
              <a:t> </a:t>
            </a:r>
            <a:r>
              <a:rPr lang="es-ES" sz="2800" dirty="0" err="1"/>
              <a:t>Infrastructure</a:t>
            </a:r>
            <a:endParaRPr lang="es-ES" sz="2800" dirty="0"/>
          </a:p>
          <a:p>
            <a:endParaRPr lang="es-ES" sz="2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701724" y="1600202"/>
            <a:ext cx="4048048" cy="4401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Distributing</a:t>
            </a:r>
            <a:r>
              <a:rPr lang="es-ES" sz="2800" dirty="0"/>
              <a:t> </a:t>
            </a:r>
            <a:r>
              <a:rPr lang="es-ES" sz="2800" dirty="0" err="1"/>
              <a:t>Secrets</a:t>
            </a:r>
            <a:endParaRPr lang="es-ES" sz="2800" dirty="0"/>
          </a:p>
          <a:p>
            <a:r>
              <a:rPr lang="es-ES" sz="2800" dirty="0"/>
              <a:t>Load </a:t>
            </a:r>
            <a:r>
              <a:rPr lang="es-ES" sz="2800" dirty="0" err="1"/>
              <a:t>Balancing</a:t>
            </a:r>
            <a:endParaRPr lang="es-ES" sz="2800" dirty="0"/>
          </a:p>
          <a:p>
            <a:r>
              <a:rPr lang="es-ES" sz="2800" dirty="0" err="1"/>
              <a:t>Rolling</a:t>
            </a:r>
            <a:r>
              <a:rPr lang="es-ES" sz="2800" dirty="0"/>
              <a:t> </a:t>
            </a:r>
            <a:r>
              <a:rPr lang="es-ES" sz="2800" dirty="0" err="1"/>
              <a:t>Updates</a:t>
            </a:r>
            <a:endParaRPr lang="es-ES" sz="2800" dirty="0"/>
          </a:p>
          <a:p>
            <a:r>
              <a:rPr lang="es-ES" sz="2800" dirty="0" err="1"/>
              <a:t>Canary</a:t>
            </a:r>
            <a:r>
              <a:rPr lang="es-ES" sz="2800" dirty="0"/>
              <a:t> </a:t>
            </a:r>
            <a:r>
              <a:rPr lang="es-ES" sz="2800" dirty="0" err="1" smtClean="0"/>
              <a:t>Deployments</a:t>
            </a:r>
            <a:endParaRPr lang="es-ES" sz="2800" dirty="0" smtClean="0"/>
          </a:p>
          <a:p>
            <a:r>
              <a:rPr lang="es-ES" sz="2800" dirty="0" smtClean="0"/>
              <a:t>Blue/Green </a:t>
            </a:r>
            <a:r>
              <a:rPr lang="es-ES" sz="2800" dirty="0" err="1" smtClean="0"/>
              <a:t>Deployments</a:t>
            </a:r>
            <a:endParaRPr lang="es-ES" sz="2800" dirty="0"/>
          </a:p>
          <a:p>
            <a:r>
              <a:rPr lang="es-ES" sz="2800" dirty="0" err="1"/>
              <a:t>Improve</a:t>
            </a:r>
            <a:r>
              <a:rPr lang="es-ES" sz="2800" dirty="0"/>
              <a:t> </a:t>
            </a:r>
            <a:r>
              <a:rPr lang="es-ES" sz="2800" dirty="0" err="1" smtClean="0"/>
              <a:t>Infrastructure</a:t>
            </a:r>
            <a:r>
              <a:rPr lang="es-ES" sz="2800" dirty="0" smtClean="0"/>
              <a:t> </a:t>
            </a:r>
            <a:r>
              <a:rPr lang="es-ES" sz="2800" dirty="0" err="1" smtClean="0"/>
              <a:t>Resource</a:t>
            </a:r>
            <a:r>
              <a:rPr lang="es-ES" sz="2800" dirty="0" smtClean="0"/>
              <a:t> </a:t>
            </a:r>
            <a:r>
              <a:rPr lang="es-ES" sz="2800" dirty="0" err="1" smtClean="0"/>
              <a:t>Utilization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0940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¿Preguntas?</a:t>
            </a:r>
            <a:endParaRPr lang="es-ES" dirty="0"/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4189834" y="1962763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5" name="1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1" y="1906943"/>
            <a:ext cx="3377493" cy="3377493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447793" y="4161421"/>
            <a:ext cx="2757735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0350" y="4578228"/>
            <a:ext cx="724978" cy="724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159" y="4300992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6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Referencias</a:t>
            </a:r>
            <a:endParaRPr lang="es-E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37299" y="1374654"/>
            <a:ext cx="7368229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Presentación (slides y código):</a:t>
            </a: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3"/>
              </a:rPr>
              <a:t>https://github.com/snahider/kubernetes-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3"/>
              </a:rPr>
              <a:t>javausergroup</a:t>
            </a:r>
            <a:endParaRPr lang="es-PE" sz="2400" dirty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endParaRPr lang="es-PE" sz="2400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Hoja de actividades:</a:t>
            </a: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4"/>
              </a:rPr>
              <a:t>http://bit.ly/k8s-javausergroup</a:t>
            </a:r>
            <a:endParaRPr lang="es-PE" sz="2400" dirty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</p:txBody>
      </p:sp>
      <p:pic>
        <p:nvPicPr>
          <p:cNvPr id="3" name="Picture 2" descr="k8s-boo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61" y="3333975"/>
            <a:ext cx="2470678" cy="324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Contenedores y </a:t>
            </a:r>
            <a:r>
              <a:rPr lang="es-ES" dirty="0" err="1" smtClean="0"/>
              <a:t>Docker</a:t>
            </a:r>
            <a:endParaRPr lang="es-ES" dirty="0"/>
          </a:p>
        </p:txBody>
      </p:sp>
      <p:pic>
        <p:nvPicPr>
          <p:cNvPr id="3" name="Picture 2" descr="do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67" y="1300121"/>
            <a:ext cx="5691866" cy="50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080"/>
            <a:ext cx="8229600" cy="1143000"/>
          </a:xfrm>
        </p:spPr>
        <p:txBody>
          <a:bodyPr>
            <a:noAutofit/>
          </a:bodyPr>
          <a:lstStyle/>
          <a:p>
            <a:r>
              <a:rPr lang="es-ES" dirty="0" smtClean="0">
                <a:cs typeface="Roboto"/>
              </a:rPr>
              <a:t>Gestionar Múltiples Pequeñas Instancias es Difícil</a:t>
            </a:r>
            <a:endParaRPr lang="es-ES" dirty="0">
              <a:cs typeface="Roboto"/>
            </a:endParaRPr>
          </a:p>
        </p:txBody>
      </p:sp>
      <p:pic>
        <p:nvPicPr>
          <p:cNvPr id="8" name="Picture 7" descr="puppi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9" y="1993899"/>
            <a:ext cx="5772902" cy="43296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5625" y="6138650"/>
            <a:ext cx="7176173" cy="636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54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rator-1.jpg"/>
          <p:cNvPicPr>
            <a:picLocks noChangeAspect="1"/>
          </p:cNvPicPr>
          <p:nvPr/>
        </p:nvPicPr>
        <p:blipFill rotWithShape="1">
          <a:blip r:embed="rId3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6" r="595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Container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Orchestration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778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>
                <a:solidFill>
                  <a:schemeClr val="bg1"/>
                </a:solidFill>
              </a:rPr>
              <a:t>Gestionar múltiples contenedores </a:t>
            </a:r>
            <a:br>
              <a:rPr lang="es-ES" sz="3600" dirty="0" smtClean="0">
                <a:solidFill>
                  <a:schemeClr val="bg1"/>
                </a:solidFill>
              </a:rPr>
            </a:br>
            <a:r>
              <a:rPr lang="es-ES" sz="3600" dirty="0" smtClean="0">
                <a:solidFill>
                  <a:schemeClr val="bg1"/>
                </a:solidFill>
              </a:rPr>
              <a:t>desplegados en múltiples hosts.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Service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Discovery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Scheduling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Health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Monitoring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>
                <a:solidFill>
                  <a:schemeClr val="bg1"/>
                </a:solidFill>
              </a:rPr>
              <a:t>Horizontal </a:t>
            </a:r>
            <a:r>
              <a:rPr lang="es-ES" sz="2800" dirty="0" err="1" smtClean="0">
                <a:solidFill>
                  <a:schemeClr val="bg1"/>
                </a:solidFill>
              </a:rPr>
              <a:t>Scaling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3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Tools</a:t>
            </a:r>
            <a:endParaRPr lang="es-ES" dirty="0"/>
          </a:p>
        </p:txBody>
      </p:sp>
      <p:pic>
        <p:nvPicPr>
          <p:cNvPr id="5" name="Picture 4" descr="sw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62" y="1302200"/>
            <a:ext cx="2239329" cy="2206485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5393912" y="3484018"/>
            <a:ext cx="294892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Docker</a:t>
            </a:r>
            <a:r>
              <a:rPr lang="es-ES" sz="2800" dirty="0" smtClean="0">
                <a:latin typeface="Dosis"/>
                <a:cs typeface="Dosis"/>
              </a:rPr>
              <a:t> </a:t>
            </a:r>
            <a:r>
              <a:rPr lang="es-ES" sz="2800" dirty="0" err="1" smtClean="0">
                <a:latin typeface="Dosis"/>
                <a:cs typeface="Dosis"/>
              </a:rPr>
              <a:t>Swarm</a:t>
            </a:r>
            <a:endParaRPr lang="es-ES" sz="2800" dirty="0">
              <a:latin typeface="Dosis"/>
              <a:cs typeface="Dosis"/>
            </a:endParaRPr>
          </a:p>
        </p:txBody>
      </p:sp>
      <p:pic>
        <p:nvPicPr>
          <p:cNvPr id="7" name="Picture 6" descr="mes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8" y="1751341"/>
            <a:ext cx="3676960" cy="1335962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956090" y="3092490"/>
            <a:ext cx="3746737" cy="53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Marathon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Mesosphere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9" name="Picture 8" descr="nom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2" y="4216034"/>
            <a:ext cx="1838388" cy="1838388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269903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Nomad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HashiCorp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11" name="Picture 10" descr="k8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4" y="4149057"/>
            <a:ext cx="1905365" cy="1905365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5327626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Kubernetes</a:t>
            </a:r>
            <a:endParaRPr lang="es-ES" sz="2800" dirty="0">
              <a:latin typeface="Dosis"/>
              <a:cs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2572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cs typeface="Roboto"/>
              </a:rPr>
              <a:t>Kubernetes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1600"/>
            <a:ext cx="4120033" cy="321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 err="1" smtClean="0"/>
              <a:t>Kubernetes</a:t>
            </a:r>
            <a:r>
              <a:rPr lang="es-ES" sz="2800" dirty="0" smtClean="0"/>
              <a:t> es una plataforma open-</a:t>
            </a:r>
            <a:r>
              <a:rPr lang="es-ES" sz="2800" dirty="0" err="1" smtClean="0"/>
              <a:t>source</a:t>
            </a:r>
            <a:r>
              <a:rPr lang="es-ES" sz="2800" dirty="0" smtClean="0"/>
              <a:t> </a:t>
            </a:r>
            <a:r>
              <a:rPr lang="es-ES" sz="2800" dirty="0"/>
              <a:t>para </a:t>
            </a:r>
            <a:r>
              <a:rPr lang="es-ES" sz="2800" dirty="0" smtClean="0"/>
              <a:t>orquestar, automatizar el despliegue, escalar, gestionar y operar contenedores a través de </a:t>
            </a:r>
            <a:r>
              <a:rPr lang="es-ES" sz="2800" dirty="0" err="1" smtClean="0"/>
              <a:t>clusters</a:t>
            </a:r>
            <a:r>
              <a:rPr lang="es-ES" sz="2800" dirty="0" smtClean="0"/>
              <a:t> de hosts.</a:t>
            </a:r>
            <a:endParaRPr lang="es-ES" sz="2800" dirty="0"/>
          </a:p>
        </p:txBody>
      </p:sp>
      <p:pic>
        <p:nvPicPr>
          <p:cNvPr id="4" name="Picture 3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1417639"/>
            <a:ext cx="4622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gle-networ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r="148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FF"/>
                </a:solidFill>
                <a:cs typeface="Roboto"/>
              </a:rPr>
              <a:t>Planet</a:t>
            </a:r>
            <a:r>
              <a:rPr lang="es-ES" dirty="0" smtClean="0">
                <a:solidFill>
                  <a:srgbClr val="FFFFFF"/>
                </a:solidFill>
                <a:cs typeface="Roboto"/>
              </a:rPr>
              <a:t> </a:t>
            </a:r>
            <a:r>
              <a:rPr lang="es-ES" dirty="0" err="1" smtClean="0">
                <a:solidFill>
                  <a:srgbClr val="FFFFFF"/>
                </a:solidFill>
                <a:cs typeface="Roboto"/>
              </a:rPr>
              <a:t>Scale</a:t>
            </a:r>
            <a:endParaRPr lang="es-ES" dirty="0">
              <a:solidFill>
                <a:srgbClr val="FFFFFF"/>
              </a:solidFill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rgbClr val="FFFFFF"/>
                </a:solidFill>
              </a:rPr>
              <a:t>Diseñado bajo los mismos principios que permiten a Google ejecutar billones de contenedores a la semana, combinado con las mejores ideas y prácticas de la </a:t>
            </a:r>
            <a:r>
              <a:rPr lang="es-ES" dirty="0" smtClean="0">
                <a:solidFill>
                  <a:srgbClr val="FFFFFF"/>
                </a:solidFill>
              </a:rPr>
              <a:t>comunidad.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cs typeface="Roboto"/>
              </a:rPr>
              <a:t>Comunidad</a:t>
            </a:r>
            <a:endParaRPr lang="es-ES" dirty="0">
              <a:cs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1449"/>
            <a:ext cx="9144000" cy="1351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0987" y="34150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b="1" dirty="0" smtClean="0">
                <a:latin typeface="Dosis"/>
                <a:cs typeface="Dosis"/>
              </a:rPr>
              <a:t>Compañías contribuyendo</a:t>
            </a:r>
            <a:endParaRPr lang="es-ES" sz="2800" b="1" dirty="0">
              <a:latin typeface="Dosis"/>
              <a:cs typeface="Dosi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727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37000</a:t>
            </a:r>
            <a:r>
              <a:rPr lang="es-ES" sz="2400" dirty="0"/>
              <a:t>+ </a:t>
            </a:r>
            <a:r>
              <a:rPr lang="es-ES" sz="2400" dirty="0" err="1"/>
              <a:t>commits</a:t>
            </a:r>
            <a:endParaRPr lang="es-E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507176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800+ </a:t>
            </a:r>
            <a:r>
              <a:rPr lang="es-ES" sz="2400" dirty="0" err="1" smtClean="0"/>
              <a:t>contributors</a:t>
            </a:r>
            <a:endParaRPr lang="es-E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641880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1200+ </a:t>
            </a:r>
            <a:r>
              <a:rPr lang="es-ES" sz="2400" dirty="0" err="1"/>
              <a:t>external</a:t>
            </a:r>
            <a:r>
              <a:rPr lang="es-ES" sz="2400" dirty="0"/>
              <a:t> </a:t>
            </a:r>
            <a:r>
              <a:rPr lang="es-ES" sz="2400" dirty="0" err="1"/>
              <a:t>projects</a:t>
            </a:r>
            <a:r>
              <a:rPr lang="es-ES" sz="2400" dirty="0"/>
              <a:t> </a:t>
            </a:r>
            <a:r>
              <a:rPr lang="es-ES" sz="2400" dirty="0" err="1"/>
              <a:t>based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smtClean="0"/>
              <a:t>k8s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74914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rtner-k8s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4" b="3745"/>
          <a:stretch/>
        </p:blipFill>
        <p:spPr>
          <a:xfrm>
            <a:off x="0" y="0"/>
            <a:ext cx="9160177" cy="68699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1398354"/>
          </a:xfrm>
          <a:prstGeom prst="rect">
            <a:avLst/>
          </a:prstGeom>
          <a:solidFill>
            <a:schemeClr val="tx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609"/>
            <a:ext cx="8229600" cy="1312745"/>
          </a:xfrm>
        </p:spPr>
        <p:txBody>
          <a:bodyPr>
            <a:normAutofit/>
          </a:bodyPr>
          <a:lstStyle/>
          <a:p>
            <a:r>
              <a:rPr lang="es-ES" sz="4000" dirty="0" err="1" smtClean="0">
                <a:solidFill>
                  <a:schemeClr val="bg1"/>
                </a:solidFill>
                <a:cs typeface="Roboto"/>
              </a:rPr>
              <a:t>Kubernetes</a:t>
            </a:r>
            <a:r>
              <a:rPr lang="es-ES" sz="4000" dirty="0" smtClean="0">
                <a:solidFill>
                  <a:schemeClr val="bg1"/>
                </a:solidFill>
                <a:cs typeface="Roboto"/>
              </a:rPr>
              <a:t> es el orquestador de contenedores más utilizado</a:t>
            </a:r>
            <a:endParaRPr lang="es-ES" sz="4000" dirty="0">
              <a:solidFill>
                <a:schemeClr val="bg1"/>
              </a:solidFill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603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2113</TotalTime>
  <Words>967</Words>
  <Application>Microsoft Macintosh PowerPoint</Application>
  <PresentationFormat>On-screen Show (4:3)</PresentationFormat>
  <Paragraphs>173</Paragraphs>
  <Slides>19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Contenedores y Docker</vt:lpstr>
      <vt:lpstr>Gestionar Múltiples Pequeñas Instancias es Difícil</vt:lpstr>
      <vt:lpstr>Container Orchestration</vt:lpstr>
      <vt:lpstr>Container Orchestration Tools</vt:lpstr>
      <vt:lpstr>Kubernetes</vt:lpstr>
      <vt:lpstr>Planet Scale</vt:lpstr>
      <vt:lpstr>Comunidad</vt:lpstr>
      <vt:lpstr>Kubernetes es el orquestador de contenedores más utilizado</vt:lpstr>
      <vt:lpstr>Run Anywhere</vt:lpstr>
      <vt:lpstr>Nodes</vt:lpstr>
      <vt:lpstr>Pods</vt:lpstr>
      <vt:lpstr>Scheduler</vt:lpstr>
      <vt:lpstr>Services</vt:lpstr>
      <vt:lpstr>Replication Controllers</vt:lpstr>
      <vt:lpstr>Kubernetes Demo</vt:lpstr>
      <vt:lpstr>Kubernetes - Beneficios</vt:lpstr>
      <vt:lpstr>¿Preguntas?</vt:lpstr>
      <vt:lpstr>Referencias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Nuñez</dc:creator>
  <cp:lastModifiedBy>Angel Nuñez</cp:lastModifiedBy>
  <cp:revision>64</cp:revision>
  <dcterms:created xsi:type="dcterms:W3CDTF">2016-08-12T18:19:05Z</dcterms:created>
  <dcterms:modified xsi:type="dcterms:W3CDTF">2016-11-17T07:46:20Z</dcterms:modified>
</cp:coreProperties>
</file>